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99" r:id="rId4"/>
    <p:sldId id="277" r:id="rId5"/>
    <p:sldId id="300" r:id="rId6"/>
    <p:sldId id="281" r:id="rId7"/>
    <p:sldId id="302" r:id="rId8"/>
    <p:sldId id="303" r:id="rId9"/>
    <p:sldId id="304" r:id="rId10"/>
    <p:sldId id="301" r:id="rId11"/>
    <p:sldId id="288" r:id="rId12"/>
    <p:sldId id="289" r:id="rId13"/>
    <p:sldId id="290" r:id="rId14"/>
    <p:sldId id="292" r:id="rId15"/>
    <p:sldId id="287" r:id="rId16"/>
    <p:sldId id="283" r:id="rId17"/>
    <p:sldId id="284" r:id="rId18"/>
    <p:sldId id="294" r:id="rId19"/>
    <p:sldId id="297" r:id="rId20"/>
    <p:sldId id="298" r:id="rId21"/>
    <p:sldId id="305" r:id="rId22"/>
    <p:sldId id="306" r:id="rId23"/>
    <p:sldId id="307" r:id="rId24"/>
    <p:sldId id="285" r:id="rId25"/>
    <p:sldId id="295" r:id="rId26"/>
    <p:sldId id="309" r:id="rId27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32" autoAdjust="0"/>
  </p:normalViewPr>
  <p:slideViewPr>
    <p:cSldViewPr snapToGrid="0">
      <p:cViewPr varScale="1">
        <p:scale>
          <a:sx n="74" d="100"/>
          <a:sy n="74" d="100"/>
        </p:scale>
        <p:origin x="97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3CE17-F3E4-4356-8C49-97AFA9C84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5C3ED3-2803-42BA-B366-11E06C052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910DD9-69AC-479B-8BED-597C175D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7AFAF-84C0-49B2-BDB5-51AF9FE2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A535C9-6FE0-4EA0-B7DF-9D7EA05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8729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6ECD9-8872-42EE-BC72-6A4F4F97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1AF4D-A5DA-4108-A903-C2678A993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B3A85B-F529-4B34-A20D-AD56D6CE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B309D-9D51-4BC9-972B-A02967FD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070935-897B-482C-AA6A-067109FD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2409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CCE733-C866-465F-94F5-6137B5B1F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226E9E-3FA5-48DF-B4C9-6AE4BE9C9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50795-B5A2-4B44-964B-657EB2574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F6AE11-2937-4602-B9B7-5D2EB3FE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31881F-B8D7-42D2-BCEE-2B30783D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2995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5A922-108A-423D-BABE-40EBD000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2613F0-DC41-4DF8-89B4-7DA28D133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FEB9D6-25C1-4B10-ADD3-F84853F6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93B69E-3622-4254-AC62-ACE772A4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E54E40-80C9-454F-9E69-5D94826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1624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EA190-2BED-40E2-B329-DC2838A6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214F8-4CA3-48D2-B151-4E84E1B2F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D01955-B3B5-44C4-A38A-FFB377F9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0DE426-D785-459C-9E67-49F757F3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48FA35-7874-4950-8084-730B4B51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7786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1CD2C-EEAC-40A8-A82F-ED4B2FE5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4E9F6D-AAD4-40A9-8E9B-4D1F1A53B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1102E6-9703-45A7-B72D-473C1396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87216C-DD55-48FE-8910-95268B63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8D59DB-7261-471C-AEA4-394B8C80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63B356-A2D8-4BEF-8C1E-E4F78E6F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25519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F1306-0AE1-4FF9-B358-A385818D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C75EEB-DF65-47DC-9E66-3EAAB509C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7B473F-8A8D-47B9-B92A-CE46DFB68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4ADA25-9D6B-447E-B178-2AA0B7A85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47D015-4747-46EB-8BF7-D935C8E48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88C04D-E57E-4A6F-A69C-1ABACA7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43D2D1-0FE5-4CD1-BA15-3567174D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4E62A4-8298-4E49-8605-EF1E904C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2362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479E0-6581-4311-8399-57BC0303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25883B0-5DC3-4687-821B-ACA2DFC8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2B416C-C9FE-48C9-8228-69FC987F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663C1E-3F98-455D-B0FD-AF393BF2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0004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FB40DF-894C-4A49-B45B-401CF59C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8EEE3A-F64E-4DA6-BB01-88D3C6EE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A3D76C-A34F-4308-8C9F-C69E8647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880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A4128-8B22-4347-81EA-C67C69E6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8F7C5A-912F-4CDB-BD0A-1E5C486C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D04D75-AA03-435D-A522-4ACEC180A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57ABE3-A3B7-4548-AA8C-24B16659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15E409-A140-473E-9F9F-8E7F300C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5E260C-C763-4E31-BC93-7B694049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4950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25061-EBBC-48F7-95BA-7C83FF73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F785DAF-0DF2-4E2D-8FF7-BDC46B7F0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26DA01-FA2D-44A9-B96A-BBB3D1AD4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97FB25-CE41-4C0F-9C55-B8F7120A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01EE62-D865-4EC8-8EC1-54DB6D5A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18BDA3-B34D-4F3C-9B28-D4DFC3C3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637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C11650-999B-420A-9AF7-5AE85C4A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3552C9-4771-495A-B85B-0C4F056D3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6A1CD1-319F-4BF2-972E-BCABEABC5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C7E6E-F62E-4D03-8C03-87D41751074B}" type="datetimeFigureOut">
              <a:rPr lang="es-UY" smtClean="0"/>
              <a:t>30/5/2024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9BAC3D-54AE-4D40-9303-4B649F005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3865B8-21F4-468E-8700-8DAC9E45E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E761F-BB4A-45E1-9160-175A79EDB8F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9439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/>
        </p:nvSpPr>
        <p:spPr>
          <a:xfrm>
            <a:off x="0" y="3521333"/>
            <a:ext cx="12192000" cy="126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490807"/>
              </p:ext>
            </p:extLst>
          </p:nvPr>
        </p:nvGraphicFramePr>
        <p:xfrm>
          <a:off x="11377036" y="5795159"/>
          <a:ext cx="6397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3667125" imgH="4972050" progId="PBrush">
                  <p:embed/>
                </p:oleObj>
              </mc:Choice>
              <mc:Fallback>
                <p:oleObj name="Imagen de mapa de bits" r:id="rId2" imgW="3667125" imgH="4972050" progId="PBrush">
                  <p:embed/>
                  <p:pic>
                    <p:nvPicPr>
                      <p:cNvPr id="3" name="2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7036" y="5795159"/>
                        <a:ext cx="639762" cy="7524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1" y="437884"/>
            <a:ext cx="1602957" cy="2408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10"/>
          <p:cNvSpPr/>
          <p:nvPr/>
        </p:nvSpPr>
        <p:spPr>
          <a:xfrm>
            <a:off x="0" y="6731391"/>
            <a:ext cx="12192000" cy="1266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913086" y="2150828"/>
            <a:ext cx="8729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Y" sz="4000" dirty="0">
                <a:solidFill>
                  <a:schemeClr val="accent1">
                    <a:lumMod val="75000"/>
                  </a:schemeClr>
                </a:solidFill>
              </a:rPr>
              <a:t>BANCO DE TUMORES </a:t>
            </a:r>
          </a:p>
          <a:p>
            <a:pPr algn="ctr"/>
            <a:r>
              <a:rPr lang="es-UY" sz="4000" dirty="0">
                <a:solidFill>
                  <a:schemeClr val="accent1">
                    <a:lumMod val="75000"/>
                  </a:schemeClr>
                </a:solidFill>
              </a:rPr>
              <a:t>CENTRO DE ONCOGENÉTICA URUGUAYO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607137" y="6131236"/>
            <a:ext cx="176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dirty="0">
                <a:solidFill>
                  <a:schemeClr val="accent1">
                    <a:lumMod val="75000"/>
                  </a:schemeClr>
                </a:solidFill>
              </a:rPr>
              <a:t>Mayo 2024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0733"/>
            <a:ext cx="9607137" cy="280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8 Imagen">
            <a:extLst>
              <a:ext uri="{FF2B5EF4-FFF2-40B4-BE49-F238E27FC236}">
                <a16:creationId xmlns:a16="http://schemas.microsoft.com/office/drawing/2014/main" id="{0F473911-3002-4E9B-AB1D-BB09D0ACAE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608069"/>
            <a:ext cx="2908238" cy="16372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482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B63AB26-DDB0-4E2A-E8E7-6A327520D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r="5646"/>
          <a:stretch/>
        </p:blipFill>
        <p:spPr>
          <a:xfrm>
            <a:off x="1512364" y="0"/>
            <a:ext cx="8606082" cy="6858000"/>
          </a:xfr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57B2CF7-EA7A-9C5B-F4F9-9825FA01D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7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9F1337-4C13-A4A1-ED02-8C3C45F57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328" y="857250"/>
            <a:ext cx="6858000" cy="514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186B9E-CDF7-1365-1E3C-70B3FB60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25" y="0"/>
            <a:ext cx="5143500" cy="686210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B21CD51-57A4-F69F-1043-56163C39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33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9783F05-64FA-6A99-DEAE-84F3C26D3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7969" y="857251"/>
            <a:ext cx="6857999" cy="514349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E5A998-C06A-9215-10E4-C7948C1CE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55" y="0"/>
            <a:ext cx="5145024" cy="6858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BBA16A2-061A-1C4C-864A-C0600540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5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7721BAA-8480-98DF-0DE0-D9E033DF4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668" y="857251"/>
            <a:ext cx="6858001" cy="51435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AAC970-BF66-C27D-35AD-EC18C03FE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19" y="0"/>
            <a:ext cx="5145019" cy="6858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DBD1D09-B181-3C95-3891-BE4C1306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43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06990C-F6F2-A65A-79F9-F57FE9F47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066"/>
          <a:stretch/>
        </p:blipFill>
        <p:spPr>
          <a:xfrm rot="5400000">
            <a:off x="-428828" y="572568"/>
            <a:ext cx="6858001" cy="57128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447958-5340-4828-3E10-35723C235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3939" y="823575"/>
            <a:ext cx="6896485" cy="517236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4EDC2B9-A3E5-F993-68BD-DB64826A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71" y="0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8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20A44-008C-48BE-B960-993593B0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Banco de Tumores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5655C-AEC1-43BE-B311-C03C55F9C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086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Nuestro 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</a:rPr>
              <a:t>objetivo central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es apoyar y facilitar la investigación científica del cáncer, a través de la cesión de tumores sólidos y de la información oncológica respectiva, actualizada y de alta calidad a investigadores, contribuyendo al conocimiento nacional e internacional del cáncer.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IMS rutina.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Actualmente contamos con 4500 muestras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criopreservadas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(desde 2007 a abril de 2024).</a:t>
            </a:r>
            <a:endParaRPr lang="es-UY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UY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B01ECE-2222-490C-AEA4-A54D9D89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52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03199-5D7D-48B6-AAB9-D43AAD9E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Inestabilidad de Microsatélites (IMS)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164E90-A29D-47C9-9AB3-8D1C7EB6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56699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La detección de Inestabilidad de Microsatélites (MSI) indica la inactivación de los genes reparadores del ADN (MMR) y se encuentra presente aproximadamente en el 90% de los individuos con cáncer de colon hereditario o Síndrome de Lynch y en un 10-15% de los pacientes con cáncer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</a:rPr>
              <a:t>colorectal</a:t>
            </a:r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 esporádico</a:t>
            </a: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La detección de Inestabilidad de Microsatélites se realiza mediante un panel de 5 marcadores (PCR) en ADN tumoral comparándolo con ADN no tumoral</a:t>
            </a: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Es un factor de buen pronóstico en cáncer de colon, </a:t>
            </a:r>
            <a:r>
              <a:rPr lang="es-UY" sz="3600" dirty="0">
                <a:solidFill>
                  <a:schemeClr val="accent1">
                    <a:lumMod val="75000"/>
                  </a:schemeClr>
                </a:solidFill>
              </a:rPr>
              <a:t>recto y endometrio</a:t>
            </a:r>
            <a:endParaRPr lang="es-ES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Puede modificar la conducta terapéutica</a:t>
            </a: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Herramienta adicional para definir la indicación del tratamiento sistémico en pacientes con cáncer de colon estadio II</a:t>
            </a: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Contribuye a la indicación de tratamiento con inmunoterapia para cáncer de colon MSI-H, como terapia recomendada</a:t>
            </a:r>
          </a:p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Muestras requeridas: Tejido parafinado tumoral y no tumoral (Muestra de ADN a partir de sangre entera)</a:t>
            </a:r>
          </a:p>
          <a:p>
            <a:pPr marL="0" indent="0">
              <a:buNone/>
            </a:pPr>
            <a:br>
              <a:rPr lang="es-ES" dirty="0"/>
            </a:br>
            <a:endParaRPr lang="es-UY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24285-48BB-4D2D-A40B-5F1FE6693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7219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1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5B17E-AF33-43FA-AF3B-A4CDF52F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Muestras IMS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1C573F54-317E-4BDE-AAD6-A679944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2">
            <a:extLst>
              <a:ext uri="{FF2B5EF4-FFF2-40B4-BE49-F238E27FC236}">
                <a16:creationId xmlns:a16="http://schemas.microsoft.com/office/drawing/2014/main" id="{D02A1D3A-4FFE-4518-B0DF-9461449D2F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68679" y="1327682"/>
            <a:ext cx="10239647" cy="487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>
              <a:lnSpc>
                <a:spcPct val="100000"/>
              </a:lnSpc>
              <a:buNone/>
            </a:pPr>
            <a:r>
              <a:rPr lang="es-ES_tradnl" altLang="es-UY" sz="1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Protocolo de Cortes Histológicos para Biología Molecular</a:t>
            </a:r>
          </a:p>
          <a:p>
            <a:pPr marL="0" lvl="0">
              <a:lnSpc>
                <a:spcPct val="100000"/>
              </a:lnSpc>
              <a:buNone/>
            </a:pP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Las secciones histológicas para biología molecular (BM) deben ser tomadas con las máximas medidas de precaución para 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evitar la contaminación.</a:t>
            </a: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 necesariamente deben ser condiciones de esterilidad, pero es imprescindible ser escrupulosamente limpio.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Siempre cortar los bloques para BM al 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inicio de la rutina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Tallar los bloques para evitar exceso de parafina.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Utilizar 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cuchillas descartables nuevas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Realizar cortes de 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8 a 10 µm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de espesor. (“Rulos” de parafina)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Colocar 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3 rulos por tubo </a:t>
            </a:r>
            <a:r>
              <a:rPr lang="es-ES_tradnl" altLang="es-UY" sz="1800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eppendorff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S_tradnl" altLang="es-UY" sz="1800" dirty="0" err="1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autoclavados</a:t>
            </a: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Si se levantan en baño de flotación utilizar un baño con agua destilada, cambiándola cada vez que se cambia de bloque, para evitar contaminación a través de fragmentos flotantes. Idealmente usar tapabocas. En su defecto no hablar ni toser al momento de cortar y levantar los cortes.</a:t>
            </a:r>
            <a:endParaRPr lang="es-UY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s-ES_tradnl" altLang="es-UY" sz="18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Numerar cada tubo con la misma numeración del bloque del que se tomaron los cortes histológicos.</a:t>
            </a:r>
            <a:endParaRPr lang="es-ES_tradnl" altLang="es-UY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UY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569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33BC448-FCC2-0EB8-EB2F-7323759EE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21895" r="7131" b="25655"/>
          <a:stretch/>
        </p:blipFill>
        <p:spPr>
          <a:xfrm>
            <a:off x="838200" y="1952097"/>
            <a:ext cx="4129548" cy="21237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526FB9-DE0B-F43A-0BB5-4FDA77786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11514" r="4271" b="16248"/>
          <a:stretch/>
        </p:blipFill>
        <p:spPr>
          <a:xfrm>
            <a:off x="5310910" y="2762864"/>
            <a:ext cx="6511636" cy="35929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18C9F87-F8CB-2065-08EE-772A443C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595F0B-2378-99CB-A432-81D2C661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Muestras para estudio de IMS recibidas de todo el país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1A831C-2C02-A628-095A-8679DFFE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19791" r="29753" b="11915"/>
          <a:stretch/>
        </p:blipFill>
        <p:spPr>
          <a:xfrm>
            <a:off x="9180945" y="2226679"/>
            <a:ext cx="2697018" cy="45258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EA2C9F-4586-C382-025A-A85DC9B8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" y="144236"/>
            <a:ext cx="8363016" cy="45258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C300C10-CE8F-D05E-02A8-3650DC9B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7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9E95A9-1C92-4F9A-8B75-6FC19E81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312" y="103715"/>
            <a:ext cx="1155482" cy="1736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3FACFB-ACBF-4A8E-8FF3-283E5760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Banco de Tumores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DAB97-6418-413C-955A-5F11D3B1B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Es un BIOBANCO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Es un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biorepositor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que recoge, almacena y cede material biológico e información relevante, destinado a facilitar la investigación científica de calidad. Cumpliendo siempre con los más altos estándares de calidad. 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biorepositor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cuenta con diversos tipos de muestras de pacientes oncológicos mayores de edad, diagnosticados con tumores sólidos.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Único Banco de Tumores funcionando del país, ininterrumpidamente desde 2007, regulado por el INDT (Decreto 160/2006 y Ordenanza 651/2006)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Perteneciente de </a:t>
            </a:r>
            <a:r>
              <a:rPr lang="es-ES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Red de Biobancos de Latinoamérica y el Caribe. 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UY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72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5B10D6E-3E87-6E64-029B-CD72414D8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6" b="19643"/>
          <a:stretch/>
        </p:blipFill>
        <p:spPr>
          <a:xfrm>
            <a:off x="1808871" y="1091045"/>
            <a:ext cx="7013011" cy="467591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8D86C56-F1C5-BD32-A216-0DA489BB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5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02AE08-4A2C-7B1F-02CD-A61D00157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0"/>
            <a:ext cx="51435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FCF5E9-5D15-18CA-51BA-6C4B6951F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59" y="0"/>
            <a:ext cx="51435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AE65AE3-D99F-5F38-B87D-9F0BFFD9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4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00F0A38-4421-50AA-5055-83BE790E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F814C2-19B7-8AB4-05D6-111486CEA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9"/>
          <a:stretch/>
        </p:blipFill>
        <p:spPr>
          <a:xfrm>
            <a:off x="573232" y="0"/>
            <a:ext cx="445596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457279-BA27-8327-FCDC-ED9FFE8A2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4"/>
          <a:stretch/>
        </p:blipFill>
        <p:spPr>
          <a:xfrm>
            <a:off x="5312252" y="0"/>
            <a:ext cx="4746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6C10-521F-8EF8-8371-28ADB7C4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Resultados posibles:    HIGH – BAJA /ESTABLE</a:t>
            </a:r>
            <a:br>
              <a:rPr lang="es-ES" sz="4000" b="1" dirty="0">
                <a:solidFill>
                  <a:srgbClr val="4472C4">
                    <a:lumMod val="75000"/>
                  </a:srgbClr>
                </a:solidFill>
                <a:latin typeface="Calibri Light"/>
              </a:rPr>
            </a:br>
            <a:br>
              <a:rPr lang="es-ES" sz="4000" b="1" dirty="0">
                <a:solidFill>
                  <a:srgbClr val="4472C4">
                    <a:lumMod val="75000"/>
                  </a:srgbClr>
                </a:solidFill>
                <a:latin typeface="Calibri Light"/>
              </a:rPr>
            </a:br>
            <a:r>
              <a:rPr lang="es-ES" sz="4000" b="1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Interpretaciones:</a:t>
            </a:r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2FDC9-61C8-0667-C3E5-AA3D6E39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537"/>
            <a:ext cx="10515600" cy="4351338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MSI ALTA</a:t>
            </a: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: cuando dos o más marcadores son positivos. Es un marcador de buen pronóstico, se sugiere realización de consejo genético y puede definir la NO realización de tratamiento sistémico en pacientes con cáncer de colon </a:t>
            </a:r>
            <a:r>
              <a:rPr lang="es-ES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estadío</a:t>
            </a: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II.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MSI ESTABLE/BAJA</a:t>
            </a: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: cuando todos los marcadores son negativos o uno solo es positivo. Se comportan igual a la población general, sin elementos de mejor pronóstico.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ES" sz="20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En caso de muestras de biopsias de material de baja calidad, pueden existir resultados falsos negativos. Siendo las muestras de resección quirúrgicas las recomendables para realizar este estudio.</a:t>
            </a:r>
            <a:endParaRPr lang="es-UY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EB45CD2-41AD-D7F9-4957-4C0E3C46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872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 Imagen">
            <a:extLst>
              <a:ext uri="{FF2B5EF4-FFF2-40B4-BE49-F238E27FC236}">
                <a16:creationId xmlns:a16="http://schemas.microsoft.com/office/drawing/2014/main" id="{A61F19EE-96DD-4E64-8BBA-D7D451D30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0" y="299575"/>
            <a:ext cx="2373086" cy="1391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B52130-A993-46D6-A760-25EB92DF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CENTRO DE ONCOGENÉTICA URUGUAYO 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                              (COU)</a:t>
            </a:r>
            <a:endParaRPr lang="es-UY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5B4579-DCF9-419D-AB12-3A42A034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El Banco de Tumores cuenta además, con una policlínica especializada en Oncogenética (COU), enfocada en diagnosticar y asesorar a pacientes y sus familias, con sospecha de desarrollar cáncer de tipo hereditario.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Realizamos consultas médicas sin costo a toda la población uruguaya que lo requiera, ya sea del sector público o privado, derivadas por su medico tratante o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autoderivadas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Venta de servicios IMS</a:t>
            </a:r>
          </a:p>
        </p:txBody>
      </p:sp>
    </p:spTree>
    <p:extLst>
      <p:ext uri="{BB962C8B-B14F-4D97-AF65-F5344CB8AC3E}">
        <p14:creationId xmlns:p14="http://schemas.microsoft.com/office/powerpoint/2010/main" val="3350857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9F8250E-ACCD-13FF-5ABD-77C4DBDB9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27" y="685082"/>
            <a:ext cx="7561382" cy="5671037"/>
          </a:xfrm>
        </p:spPr>
      </p:pic>
    </p:spTree>
    <p:extLst>
      <p:ext uri="{BB962C8B-B14F-4D97-AF65-F5344CB8AC3E}">
        <p14:creationId xmlns:p14="http://schemas.microsoft.com/office/powerpoint/2010/main" val="174302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9A8FF-50C7-489D-BB3B-CE1A2ECB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Contacto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D1E4F-F6F1-4B38-B777-7AED4F56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2213507"/>
            <a:ext cx="6725194" cy="38345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Hospital Central de las Fuerzas Armadas.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Teléfono +598 24876666 interno 9125.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Celular: +598 91 882 068.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Lunes a Viernes de 09:00 a 15:00 horas.</a:t>
            </a:r>
          </a:p>
          <a:p>
            <a:pPr marL="0" indent="0">
              <a:buNone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Mail: bancotumores@dnsffaa.gub.uy </a:t>
            </a:r>
          </a:p>
          <a:p>
            <a:pPr marL="0" indent="0">
              <a:buNone/>
            </a:pP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GRACIAS!!!</a:t>
            </a:r>
            <a:endParaRPr lang="es-UY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UY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CD9168B-F643-4F22-9E8A-765DA770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474" y="36512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8 Imagen">
            <a:extLst>
              <a:ext uri="{FF2B5EF4-FFF2-40B4-BE49-F238E27FC236}">
                <a16:creationId xmlns:a16="http://schemas.microsoft.com/office/drawing/2014/main" id="{0E7D7C74-12D9-4763-BCB0-207F2A54A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00" y="626534"/>
            <a:ext cx="2354621" cy="13255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983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B5D98-942C-B848-9318-83141FC8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Banco de Tumores </a:t>
            </a:r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9DA5DB-F65F-70D0-00CA-6BFF20324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i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¿Cuáles son los objetivos del Banco de Tumores?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i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uLnTx/>
                <a:uFillTx/>
                <a:latin typeface="Calibri"/>
                <a:ea typeface="+mn-ea"/>
                <a:cs typeface="+mn-cs"/>
              </a:rPr>
              <a:t>Crear y mantener una colección de muestras de tejidos normales y patológicos con datos epidemiológicos asociados</a:t>
            </a:r>
            <a:r>
              <a:rPr lang="es-ES" sz="26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, </a:t>
            </a:r>
            <a:r>
              <a:rPr kumimoji="0" lang="es-ES" sz="26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uLnTx/>
                <a:uFillTx/>
                <a:latin typeface="Calibri"/>
                <a:ea typeface="+mn-ea"/>
                <a:cs typeface="+mn-cs"/>
              </a:rPr>
              <a:t>para ser utilizados en proyectos de investigación del cáncer, con una información evolutiva de los casos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" sz="26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Garantizar la calidad del material almacenado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6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uLnTx/>
                <a:uFillTx/>
                <a:latin typeface="Calibri"/>
                <a:ea typeface="+mn-ea"/>
                <a:cs typeface="+mn-cs"/>
              </a:rPr>
              <a:t>Suministrar sin fines de lucro el material a grupos de investigación</a:t>
            </a:r>
            <a:r>
              <a:rPr lang="es-ES" sz="26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de la propia institución o ajenos a la misma.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2600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ES" sz="19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Los resultados de estas investigaciones deben estar disponibles al mundo científico para que los resultados de la patología molecular se puedan aplicar en el avance del conocimiento científico y tratamiento de las enfermedades.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ES" sz="2600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2600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ES" sz="2600" b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s-UY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08030C-2D9C-C533-5CBE-FB0AA3D4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9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AABDC85F-5746-4E18-A59B-56529D049F76}"/>
              </a:ext>
            </a:extLst>
          </p:cNvPr>
          <p:cNvSpPr/>
          <p:nvPr/>
        </p:nvSpPr>
        <p:spPr>
          <a:xfrm>
            <a:off x="1589658" y="2087646"/>
            <a:ext cx="3369789" cy="671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CONSENTIMIENTO INFORMADO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8BA3F85-B887-4DF4-94BF-B950989691DB}"/>
              </a:ext>
            </a:extLst>
          </p:cNvPr>
          <p:cNvSpPr/>
          <p:nvPr/>
        </p:nvSpPr>
        <p:spPr>
          <a:xfrm>
            <a:off x="3189997" y="2870598"/>
            <a:ext cx="3252651" cy="850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Coordinación con Block Quirúrgico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70876FB-AE17-4AB1-98C0-87126746038C}"/>
              </a:ext>
            </a:extLst>
          </p:cNvPr>
          <p:cNvSpPr/>
          <p:nvPr/>
        </p:nvSpPr>
        <p:spPr>
          <a:xfrm>
            <a:off x="4802436" y="3849482"/>
            <a:ext cx="3566160" cy="7824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Recolección de muestra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AC468B4-6D57-42A8-9E14-9CD0DF5FAF56}"/>
              </a:ext>
            </a:extLst>
          </p:cNvPr>
          <p:cNvSpPr/>
          <p:nvPr/>
        </p:nvSpPr>
        <p:spPr>
          <a:xfrm>
            <a:off x="8827348" y="5667663"/>
            <a:ext cx="3252651" cy="608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BANCO DE TUMORES</a:t>
            </a:r>
            <a:endParaRPr lang="es-UY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8BD922A-2F00-42C8-89D3-C30460887426}"/>
              </a:ext>
            </a:extLst>
          </p:cNvPr>
          <p:cNvSpPr/>
          <p:nvPr/>
        </p:nvSpPr>
        <p:spPr>
          <a:xfrm>
            <a:off x="351068" y="1279312"/>
            <a:ext cx="3252651" cy="640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r>
              <a:rPr lang="es-ES" dirty="0"/>
              <a:t>Elección del DONANTE</a:t>
            </a:r>
          </a:p>
          <a:p>
            <a:pPr algn="ctr"/>
            <a:endParaRPr lang="es-UY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7C2D0E-DD5D-4F98-A8AA-372ED8AE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6" y="106183"/>
            <a:ext cx="10515600" cy="1106104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Banco de Tumores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BE82F33-9BF2-40FF-943D-6F391DF5198F}"/>
              </a:ext>
            </a:extLst>
          </p:cNvPr>
          <p:cNvSpPr/>
          <p:nvPr/>
        </p:nvSpPr>
        <p:spPr>
          <a:xfrm>
            <a:off x="6868765" y="4751564"/>
            <a:ext cx="3566160" cy="725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SBQ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1D0D2C0B-DC1B-452B-A680-2DA01642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3509B153-44AB-1D3F-7BFB-91C5A096CA70}"/>
              </a:ext>
            </a:extLst>
          </p:cNvPr>
          <p:cNvSpPr/>
          <p:nvPr/>
        </p:nvSpPr>
        <p:spPr>
          <a:xfrm>
            <a:off x="8368596" y="2512210"/>
            <a:ext cx="1377635" cy="8343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dirty="0"/>
              <a:t>Tiempo de isquemia fria</a:t>
            </a:r>
          </a:p>
        </p:txBody>
      </p:sp>
      <p:sp>
        <p:nvSpPr>
          <p:cNvPr id="16" name="Flecha derecha 15">
            <a:extLst>
              <a:ext uri="{FF2B5EF4-FFF2-40B4-BE49-F238E27FC236}">
                <a16:creationId xmlns:a16="http://schemas.microsoft.com/office/drawing/2014/main" id="{23D9185D-19AE-8762-260D-4624C2DACBE9}"/>
              </a:ext>
            </a:extLst>
          </p:cNvPr>
          <p:cNvSpPr/>
          <p:nvPr/>
        </p:nvSpPr>
        <p:spPr>
          <a:xfrm>
            <a:off x="6961997" y="2847038"/>
            <a:ext cx="941596" cy="322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4200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35C82-B66E-6F1C-DE94-02A85485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¿Qué patologías se conservan? </a:t>
            </a:r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FA43D-9F79-C1BB-5A2A-D7772D98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Las patologías neoplásicas sólidas prevalentes en el país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Afecciones que justifiquen su conservación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dirty="0">
              <a:solidFill>
                <a:srgbClr val="4472C4">
                  <a:lumMod val="75000"/>
                </a:srgbClr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Tejidos sanos correspondientes a su comparación</a:t>
            </a:r>
            <a:endParaRPr lang="es-UY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E635D2-50DC-47B5-C75A-338E4297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52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12801-F4F6-42EA-9195-20BB965B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¿Qué muestras necesitamos? 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7B443F-9C55-412C-A0F8-3943717F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Tejido Tumoral (3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crioviales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con un fragmento cada uno).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Tejido no Tumoral (3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crioviales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con un fragmento cada uno).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Bloque en espejo del tumor.</a:t>
            </a:r>
          </a:p>
          <a:p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Muestra de sangre entera.</a:t>
            </a:r>
            <a:endParaRPr lang="es-UY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74DF3C-CD86-4BDD-BD4C-AD1A2ADEE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461000" cy="2921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AF3A592-A847-4DA4-A3EF-52303AEE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9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69220-7E0F-4B65-BD5B-D676A34D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0166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Protocolo Criopreservación</a:t>
            </a:r>
            <a:endParaRPr lang="es-U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1C72E-2AE8-4DF6-B5DD-4ACC1832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384662"/>
            <a:ext cx="7027817" cy="5271101"/>
          </a:xfrm>
        </p:spPr>
        <p:txBody>
          <a:bodyPr>
            <a:normAutofit fontScale="32500" lnSpcReduction="20000"/>
          </a:bodyPr>
          <a:lstStyle/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Se recibe la pieza de resección en fresco (inmediatamente de resecada) en el Servicio de Block Quirúrgico. 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La pieza debe trasladarse en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bolsa estéril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.  Utilizar siempre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instrumental estéril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.-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La pieza es inspeccionada y disecada por el/la patólogo(a). Si es necesario lavarla (p ej. colon) usar suero estéril. Se localiza la lesión y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se decide si es lo suficientemente grande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para tomar fragmentos para banco sin comprometer el diagnóstico anatomopatológico. Lesiones menores a 10 mm no se congelan. 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Pueden congelarse 1 o 2 fragmentos si el tamaño de la lesión no permite nuestro ideal de 3.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Si no es posible congelar en fresco tejido tumoral, guardar material para taco de parafina tumoral para Banco de Tumores.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Con una hoja de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bisturí estéril se toman 3 fragmentos de un área representativa de la lesión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, evitando zonas de necrosis y hemorragia.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Se coloca cada fragmento en un </a:t>
            </a:r>
            <a:r>
              <a:rPr lang="es-ES" sz="4000" dirty="0" err="1">
                <a:solidFill>
                  <a:schemeClr val="accent1">
                    <a:lumMod val="75000"/>
                  </a:schemeClr>
                </a:solidFill>
              </a:rPr>
              <a:t>criotubo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 de color rojo, que se identificará adecuadamente.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Se toma un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fragmento de la lesión “en espejo”,  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que se fija en formol tamponado. Procesándose luego de manera habitual.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El bloque de parafina en espejo se archivará en el Banco de Tumores. No se archiva con el resto del material de anatomía patológica.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Cambiar guantes estériles y la hoja de bisturí para  tomar 3 fragmentos de un área de tejido macroscópicamente normal (no tumoral) lo más alejado posible de la lesión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, sin comprometer el diagnóstico anatomopatológico (ej. Márgenes de resección).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Se coloca cada fragmento en un </a:t>
            </a:r>
            <a:r>
              <a:rPr lang="es-ES" sz="4000" dirty="0" err="1">
                <a:solidFill>
                  <a:schemeClr val="accent1">
                    <a:lumMod val="75000"/>
                  </a:schemeClr>
                </a:solidFill>
              </a:rPr>
              <a:t>criotubo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 azul, que se identificará adecuadamente.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Los </a:t>
            </a:r>
            <a:r>
              <a:rPr lang="es-ES" sz="4000" dirty="0" err="1">
                <a:solidFill>
                  <a:schemeClr val="accent1">
                    <a:lumMod val="75000"/>
                  </a:schemeClr>
                </a:solidFill>
              </a:rPr>
              <a:t>criotubos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 se colocan en el termo con nitrógeno líquido de inmediato.</a:t>
            </a:r>
          </a:p>
          <a:p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El tiempo máximo desde que llega la pieza al SBQ hasta que los </a:t>
            </a:r>
            <a:r>
              <a:rPr lang="es-ES" sz="4000" dirty="0" err="1">
                <a:solidFill>
                  <a:schemeClr val="accent1">
                    <a:lumMod val="75000"/>
                  </a:schemeClr>
                </a:solidFill>
              </a:rPr>
              <a:t>criotubos</a:t>
            </a:r>
            <a:r>
              <a:rPr lang="es-ES" sz="4000" dirty="0">
                <a:solidFill>
                  <a:schemeClr val="accent1">
                    <a:lumMod val="75000"/>
                  </a:schemeClr>
                </a:solidFill>
              </a:rPr>
              <a:t> se sumergen en N2 no deberá ser mayor a los 30 minutos. De superarse este tiempo, se guarda la muestra de sangre y se realiza bloque de parafina de tejido tumoral en diferido.</a:t>
            </a:r>
          </a:p>
          <a:p>
            <a:endParaRPr lang="es-ES" dirty="0"/>
          </a:p>
          <a:p>
            <a:endParaRPr lang="es-U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AFEE2-46F4-47F1-9199-B6D8E232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05" y="103715"/>
            <a:ext cx="1229989" cy="1848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0FC756-10F4-45DF-8A83-30F3B0A1A5FC}"/>
              </a:ext>
            </a:extLst>
          </p:cNvPr>
          <p:cNvSpPr txBox="1"/>
          <p:nvPr/>
        </p:nvSpPr>
        <p:spPr>
          <a:xfrm>
            <a:off x="9039496" y="5055326"/>
            <a:ext cx="283785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puede </a:t>
            </a:r>
            <a:r>
              <a:rPr kumimoji="0" lang="es-E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criopreservar</a:t>
            </a: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solo tejido tumoral en caso de no haber tejido normal no disponible.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cambio, sin tejido tumoral disponible no se congela tejido no Tumoral. </a:t>
            </a:r>
          </a:p>
        </p:txBody>
      </p:sp>
    </p:spTree>
    <p:extLst>
      <p:ext uri="{BB962C8B-B14F-4D97-AF65-F5344CB8AC3E}">
        <p14:creationId xmlns:p14="http://schemas.microsoft.com/office/powerpoint/2010/main" val="187869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D8CFB78-8E2D-90AD-FF19-21E0A5C1C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5" t="5303" r="3351" b="7425"/>
          <a:stretch/>
        </p:blipFill>
        <p:spPr>
          <a:xfrm>
            <a:off x="448540" y="592281"/>
            <a:ext cx="11294919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7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B01CD40-8DB9-5454-48F5-FB611FD74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" t="5001" r="3098" b="8484"/>
          <a:stretch/>
        </p:blipFill>
        <p:spPr>
          <a:xfrm>
            <a:off x="358880" y="342899"/>
            <a:ext cx="11474240" cy="60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50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1318</Words>
  <Application>Microsoft Office PowerPoint</Application>
  <PresentationFormat>Panorámica</PresentationFormat>
  <Paragraphs>106</Paragraphs>
  <Slides>26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Imagen de mapa de bits</vt:lpstr>
      <vt:lpstr>Presentación de PowerPoint</vt:lpstr>
      <vt:lpstr>Banco de Tumores</vt:lpstr>
      <vt:lpstr>Banco de Tumores </vt:lpstr>
      <vt:lpstr>Banco de Tumores</vt:lpstr>
      <vt:lpstr>¿Qué patologías se conservan? </vt:lpstr>
      <vt:lpstr>¿Qué muestras necesitamos? </vt:lpstr>
      <vt:lpstr>Protocolo Criopreservación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Banco de Tumores</vt:lpstr>
      <vt:lpstr>Inestabilidad de Microsatélites (IMS)</vt:lpstr>
      <vt:lpstr>Muestras IMS</vt:lpstr>
      <vt:lpstr>Muestras para estudio de IMS recibidas de todo el país</vt:lpstr>
      <vt:lpstr>Presentación de PowerPoint</vt:lpstr>
      <vt:lpstr>Presentación de PowerPoint</vt:lpstr>
      <vt:lpstr>Presentación de PowerPoint</vt:lpstr>
      <vt:lpstr>Presentación de PowerPoint</vt:lpstr>
      <vt:lpstr>Resultados posibles:    HIGH – BAJA /ESTABLE  Interpretaciones:</vt:lpstr>
      <vt:lpstr>CENTRO DE ONCOGENÉTICA URUGUAYO                                (COU)</vt:lpstr>
      <vt:lpstr>Presentación de PowerPoint</vt:lpstr>
      <vt:lpstr>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Banco de Tumores - Carusso</dc:creator>
  <cp:lastModifiedBy>Alfonso Silveira</cp:lastModifiedBy>
  <cp:revision>39</cp:revision>
  <dcterms:created xsi:type="dcterms:W3CDTF">2022-11-28T16:34:15Z</dcterms:created>
  <dcterms:modified xsi:type="dcterms:W3CDTF">2024-05-30T23:11:00Z</dcterms:modified>
</cp:coreProperties>
</file>